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</p:sldIdLst>
  <p:sldSz cx="7315200" cy="9144000"/>
  <p:notesSz cx="7010400" cy="9296400"/>
  <p:defaultTextStyle>
    <a:defPPr>
      <a:defRPr lang="en-US"/>
    </a:defPPr>
    <a:lvl1pPr marL="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1pPr>
    <a:lvl2pPr marL="26449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2pPr>
    <a:lvl3pPr marL="52898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3pPr>
    <a:lvl4pPr marL="79347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4pPr>
    <a:lvl5pPr marL="105796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5pPr>
    <a:lvl6pPr marL="132245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6pPr>
    <a:lvl7pPr marL="158694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7pPr>
    <a:lvl8pPr marL="185143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8pPr>
    <a:lvl9pPr marL="2115922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1D351"/>
    <a:srgbClr val="E9457A"/>
    <a:srgbClr val="785CAA"/>
    <a:srgbClr val="B4B4B4"/>
    <a:srgbClr val="344C96"/>
    <a:srgbClr val="09B7DC"/>
    <a:srgbClr val="78CB7B"/>
    <a:srgbClr val="F2D155"/>
    <a:srgbClr val="785BA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227" autoAdjust="0"/>
    <p:restoredTop sz="98986" autoAdjust="0"/>
  </p:normalViewPr>
  <p:slideViewPr>
    <p:cSldViewPr snapToGrid="0">
      <p:cViewPr>
        <p:scale>
          <a:sx n="100" d="100"/>
          <a:sy n="100" d="100"/>
        </p:scale>
        <p:origin x="-792" y="570"/>
      </p:cViewPr>
      <p:guideLst>
        <p:guide orient="horz" pos="288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14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031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55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37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825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29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89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86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8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624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715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B40-259D-4FA2-A413-26AF32D087BA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B731-1C25-4B03-903F-1548C363A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726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bessie.pacheco@fsisd.net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fsisd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0" cy="9144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185074" y="2102388"/>
            <a:ext cx="4511001" cy="1593312"/>
          </a:xfrm>
          <a:prstGeom prst="rect">
            <a:avLst/>
          </a:prstGeom>
          <a:noFill/>
          <a:ln w="57150">
            <a:solidFill>
              <a:srgbClr val="785BAD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onotype Corsiva" pitchFamily="66" charset="0"/>
                <a:ea typeface="LLElementary2" panose="02000603000000000000" pitchFamily="2" charset="0"/>
              </a:rPr>
              <a:t>Hi! My Name is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Mrs. Bessie Pacheco! </a:t>
            </a:r>
            <a:r>
              <a:rPr lang="en-US" sz="1400" dirty="0">
                <a:latin typeface="Monotype Corsiva" pitchFamily="66" charset="0"/>
                <a:ea typeface="LLElementary2" panose="02000603000000000000" pitchFamily="2" charset="0"/>
              </a:rPr>
              <a:t>I am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33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years </a:t>
            </a:r>
            <a:r>
              <a:rPr lang="en-US" sz="1400" dirty="0">
                <a:latin typeface="Monotype Corsiva" pitchFamily="66" charset="0"/>
                <a:ea typeface="LLElementary2" panose="02000603000000000000" pitchFamily="2" charset="0"/>
              </a:rPr>
              <a:t>young!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I live in Fort Stockton with my husband Chris.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We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have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5 wonderful kids; Diego, triplet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girls-Leah, Lilly and Larissa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and our baby Isaiah !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  <a:sym typeface="Wingdings" pitchFamily="2" charset="2"/>
              </a:rPr>
              <a:t>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I </a:t>
            </a:r>
            <a:r>
              <a:rPr lang="en-US" sz="1400" dirty="0">
                <a:latin typeface="Monotype Corsiva" pitchFamily="66" charset="0"/>
                <a:ea typeface="LLElementary2" panose="02000603000000000000" pitchFamily="2" charset="0"/>
              </a:rPr>
              <a:t>will be your child’s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1st </a:t>
            </a:r>
            <a:r>
              <a:rPr lang="en-US" sz="1400" dirty="0">
                <a:latin typeface="Monotype Corsiva" pitchFamily="66" charset="0"/>
                <a:ea typeface="LLElementary2" panose="02000603000000000000" pitchFamily="2" charset="0"/>
              </a:rPr>
              <a:t>grade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Reading &amp; Social Studies </a:t>
            </a:r>
            <a:r>
              <a:rPr lang="en-US" sz="1400" dirty="0">
                <a:latin typeface="Monotype Corsiva" pitchFamily="66" charset="0"/>
                <a:ea typeface="LLElementary2" panose="02000603000000000000" pitchFamily="2" charset="0"/>
              </a:rPr>
              <a:t>teacher for the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2018-2019 </a:t>
            </a:r>
            <a:r>
              <a:rPr lang="en-US" sz="1400" dirty="0">
                <a:latin typeface="Monotype Corsiva" pitchFamily="66" charset="0"/>
                <a:ea typeface="LLElementary2" panose="02000603000000000000" pitchFamily="2" charset="0"/>
              </a:rPr>
              <a:t>school year! This will be my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11</a:t>
            </a:r>
            <a:r>
              <a:rPr lang="en-US" sz="1400" baseline="30000" dirty="0" smtClean="0">
                <a:latin typeface="Monotype Corsiva" pitchFamily="66" charset="0"/>
                <a:ea typeface="LLElementary2" panose="02000603000000000000" pitchFamily="2" charset="0"/>
              </a:rPr>
              <a:t>th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year teaching. I taught Kindergarten for 9 years. This will be my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second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year as a 1</a:t>
            </a:r>
            <a:r>
              <a:rPr lang="en-US" sz="1400" baseline="30000" dirty="0" smtClean="0">
                <a:latin typeface="Monotype Corsiva" pitchFamily="66" charset="0"/>
                <a:ea typeface="LLElementary2" panose="02000603000000000000" pitchFamily="2" charset="0"/>
              </a:rPr>
              <a:t>st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 grade teacher &amp; I </a:t>
            </a:r>
            <a:r>
              <a:rPr lang="en-US" sz="1400" dirty="0">
                <a:latin typeface="Monotype Corsiva" pitchFamily="66" charset="0"/>
                <a:ea typeface="LLElementary2" panose="02000603000000000000" pitchFamily="2" charset="0"/>
              </a:rPr>
              <a:t>am excited to make this my best year yet!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08824" y="1878884"/>
            <a:ext cx="4626223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3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300" dirty="0">
                <a:ln w="0"/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 </a:t>
            </a:r>
            <a:r>
              <a:rPr lang="en-US" sz="23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B</a:t>
            </a:r>
            <a:r>
              <a:rPr lang="en-US" sz="23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3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3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3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52083" y="6136159"/>
            <a:ext cx="3147684" cy="35971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0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0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2000" dirty="0" smtClean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0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0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U</a:t>
            </a:r>
            <a:r>
              <a:rPr lang="en-US" sz="2000" dirty="0" smtClean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000" dirty="0" smtClean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000" dirty="0" smtClean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0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000" dirty="0" smtClean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0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N</a:t>
            </a:r>
            <a:r>
              <a:rPr lang="en-US" sz="20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0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42558" y="6444101"/>
            <a:ext cx="3192091" cy="738664"/>
          </a:xfrm>
          <a:prstGeom prst="rect">
            <a:avLst/>
          </a:prstGeom>
          <a:noFill/>
          <a:ln w="57150">
            <a:solidFill>
              <a:srgbClr val="F3D252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onotype Corsiva" pitchFamily="66" charset="0"/>
                <a:ea typeface="LLElementary2" panose="02000603000000000000" pitchFamily="2" charset="0"/>
              </a:rPr>
              <a:t>In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May </a:t>
            </a:r>
            <a:r>
              <a:rPr lang="en-US" sz="1400" dirty="0">
                <a:latin typeface="Monotype Corsiva" pitchFamily="66" charset="0"/>
                <a:ea typeface="LLElementary2" panose="02000603000000000000" pitchFamily="2" charset="0"/>
              </a:rPr>
              <a:t>of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2008, </a:t>
            </a:r>
            <a:r>
              <a:rPr lang="en-US" sz="1400" dirty="0">
                <a:latin typeface="Monotype Corsiva" pitchFamily="66" charset="0"/>
                <a:ea typeface="LLElementary2" panose="02000603000000000000" pitchFamily="2" charset="0"/>
              </a:rPr>
              <a:t>I graduated with a </a:t>
            </a:r>
            <a:r>
              <a:rPr lang="en-US" sz="1400">
                <a:latin typeface="Monotype Corsiva" pitchFamily="66" charset="0"/>
                <a:ea typeface="LLElementary2" panose="02000603000000000000" pitchFamily="2" charset="0"/>
              </a:rPr>
              <a:t>Bachelors </a:t>
            </a:r>
            <a:r>
              <a:rPr lang="en-US" sz="1400" smtClean="0">
                <a:latin typeface="Monotype Corsiva" pitchFamily="66" charset="0"/>
                <a:ea typeface="LLElementary2" panose="02000603000000000000" pitchFamily="2" charset="0"/>
              </a:rPr>
              <a:t>of Science 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in Education from Angelo State University in San Angelo, </a:t>
            </a:r>
            <a:r>
              <a:rPr lang="en-US" sz="1400" dirty="0" err="1" smtClean="0">
                <a:latin typeface="Monotype Corsiva" pitchFamily="66" charset="0"/>
                <a:ea typeface="LLElementary2" panose="02000603000000000000" pitchFamily="2" charset="0"/>
              </a:rPr>
              <a:t>Tx</a:t>
            </a:r>
            <a:r>
              <a:rPr lang="en-US" sz="1400" dirty="0" smtClean="0">
                <a:latin typeface="Monotype Corsiva" pitchFamily="66" charset="0"/>
                <a:ea typeface="LLElementary2" panose="02000603000000000000" pitchFamily="2" charset="0"/>
              </a:rPr>
              <a:t>. Go Rams!</a:t>
            </a:r>
            <a:endParaRPr lang="en-US" sz="1400" dirty="0">
              <a:latin typeface="Monotype Corsiva" pitchFamily="66" charset="0"/>
              <a:ea typeface="LLElementary2" panose="02000603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8632" y="4243232"/>
            <a:ext cx="3040445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 smtClean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3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2300" dirty="0" smtClean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3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300" dirty="0" smtClean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L</a:t>
            </a:r>
            <a:r>
              <a:rPr lang="en-US" sz="2300" dirty="0" smtClean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300" dirty="0" smtClean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300" dirty="0" smtClean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3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3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3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0024" y="4647306"/>
            <a:ext cx="3943351" cy="1384995"/>
          </a:xfrm>
          <a:prstGeom prst="rect">
            <a:avLst/>
          </a:prstGeom>
          <a:noFill/>
          <a:ln w="57150">
            <a:solidFill>
              <a:srgbClr val="78CB7D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Bradley Hand ITC" pitchFamily="66" charset="0"/>
                <a:ea typeface="LLElementary2" panose="02000603000000000000" pitchFamily="2" charset="0"/>
              </a:rPr>
              <a:t>I grew up </a:t>
            </a:r>
            <a:r>
              <a:rPr lang="en-US" sz="1400" b="1" dirty="0" smtClean="0">
                <a:latin typeface="Bradley Hand ITC" pitchFamily="66" charset="0"/>
                <a:ea typeface="LLElementary2" panose="02000603000000000000" pitchFamily="2" charset="0"/>
              </a:rPr>
              <a:t>here in Fort Stockton, </a:t>
            </a:r>
            <a:r>
              <a:rPr lang="en-US" sz="1400" b="1" dirty="0" err="1" smtClean="0">
                <a:latin typeface="Bradley Hand ITC" pitchFamily="66" charset="0"/>
                <a:ea typeface="LLElementary2" panose="02000603000000000000" pitchFamily="2" charset="0"/>
              </a:rPr>
              <a:t>Tx</a:t>
            </a:r>
            <a:r>
              <a:rPr lang="en-US" sz="1400" b="1" dirty="0" smtClean="0">
                <a:latin typeface="Bradley Hand ITC" pitchFamily="66" charset="0"/>
                <a:ea typeface="LLElementary2" panose="02000603000000000000" pitchFamily="2" charset="0"/>
              </a:rPr>
              <a:t> where </a:t>
            </a:r>
            <a:r>
              <a:rPr lang="en-US" sz="1400" b="1" dirty="0">
                <a:latin typeface="Bradley Hand ITC" pitchFamily="66" charset="0"/>
                <a:ea typeface="LLElementary2" panose="02000603000000000000" pitchFamily="2" charset="0"/>
              </a:rPr>
              <a:t>I </a:t>
            </a:r>
            <a:r>
              <a:rPr lang="en-US" sz="1400" b="1" dirty="0" smtClean="0">
                <a:latin typeface="Bradley Hand ITC" pitchFamily="66" charset="0"/>
                <a:ea typeface="LLElementary2" panose="02000603000000000000" pitchFamily="2" charset="0"/>
              </a:rPr>
              <a:t>attended Comanche Elementary, Intermediate, Middle School and graduated from High School in 2003! My parents are Ramiro and Esmeralda Valdez. I have one brother </a:t>
            </a:r>
            <a:r>
              <a:rPr lang="en-US" sz="1400" b="1" dirty="0" err="1" smtClean="0">
                <a:latin typeface="Bradley Hand ITC" pitchFamily="66" charset="0"/>
                <a:ea typeface="LLElementary2" panose="02000603000000000000" pitchFamily="2" charset="0"/>
              </a:rPr>
              <a:t>Alvino</a:t>
            </a:r>
            <a:r>
              <a:rPr lang="en-US" sz="1400" b="1" dirty="0" smtClean="0">
                <a:latin typeface="Bradley Hand ITC" pitchFamily="66" charset="0"/>
                <a:ea typeface="LLElementary2" panose="02000603000000000000" pitchFamily="2" charset="0"/>
              </a:rPr>
              <a:t> and 2 sisters Becky and </a:t>
            </a:r>
            <a:r>
              <a:rPr lang="en-US" sz="1400" b="1" dirty="0" err="1" smtClean="0">
                <a:latin typeface="Bradley Hand ITC" pitchFamily="66" charset="0"/>
                <a:ea typeface="LLElementary2" panose="02000603000000000000" pitchFamily="2" charset="0"/>
              </a:rPr>
              <a:t>Bessica</a:t>
            </a:r>
            <a:r>
              <a:rPr lang="en-US" sz="1400" b="1" dirty="0" smtClean="0">
                <a:latin typeface="Bradley Hand ITC" pitchFamily="66" charset="0"/>
                <a:ea typeface="LLElementary2" panose="02000603000000000000" pitchFamily="2" charset="0"/>
              </a:rPr>
              <a:t> (my twin)!</a:t>
            </a:r>
            <a:endParaRPr lang="en-US" sz="1400" b="1" dirty="0">
              <a:latin typeface="Bradley Hand ITC" pitchFamily="66" charset="0"/>
              <a:ea typeface="LLElementary2" panose="02000603000000000000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555" y="7403434"/>
            <a:ext cx="2833500" cy="421270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4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400" dirty="0" smtClean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N</a:t>
            </a:r>
            <a:r>
              <a:rPr lang="en-US" sz="24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4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400" dirty="0" smtClean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400" dirty="0" smtClean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 </a:t>
            </a:r>
            <a:r>
              <a:rPr lang="en-US" sz="2400" dirty="0" smtClean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4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400" dirty="0" smtClean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4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5524" y="7915637"/>
            <a:ext cx="2862531" cy="954107"/>
          </a:xfrm>
          <a:prstGeom prst="rect">
            <a:avLst/>
          </a:prstGeom>
          <a:noFill/>
          <a:ln w="57150">
            <a:solidFill>
              <a:srgbClr val="08B7DD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Email</a:t>
            </a:r>
            <a:r>
              <a:rPr lang="en-US" sz="14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  <a:hlinkClick r:id="rId3"/>
              </a:rPr>
              <a:t>bessie.pacheco@fsisd.net</a:t>
            </a:r>
            <a: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endParaRPr lang="en-US" sz="140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400" b="1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Class</a:t>
            </a:r>
            <a: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1400" b="1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Webpage</a:t>
            </a:r>
            <a:r>
              <a:rPr lang="en-US" sz="14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  <a:hlinkClick r:id="rId4"/>
              </a:rPr>
              <a:t>www.fsisd.net</a:t>
            </a:r>
            <a: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endParaRPr lang="en-US" sz="140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4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School</a:t>
            </a:r>
            <a:r>
              <a:rPr lang="en-US" sz="14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14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Phone</a:t>
            </a:r>
            <a:r>
              <a:rPr lang="en-US" sz="14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14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Number</a:t>
            </a:r>
            <a:r>
              <a:rPr lang="en-US" sz="14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(432)336-4161</a:t>
            </a:r>
            <a:b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</a:br>
            <a:r>
              <a:rPr lang="en-US" sz="14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You </a:t>
            </a:r>
            <a:r>
              <a:rPr lang="en-US" sz="14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can also write a note in your child’s agenda! </a:t>
            </a:r>
          </a:p>
        </p:txBody>
      </p:sp>
      <p:pic>
        <p:nvPicPr>
          <p:cNvPr id="47" name="Picture 8" descr="http://openclipart.org/image/800px/svg_to_png/174008/contact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673" y="7669654"/>
            <a:ext cx="1597077" cy="13175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tangle 47"/>
          <p:cNvSpPr/>
          <p:nvPr/>
        </p:nvSpPr>
        <p:spPr>
          <a:xfrm>
            <a:off x="4874770" y="5123561"/>
            <a:ext cx="2271988" cy="32893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8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18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1800" dirty="0" smtClean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F</a:t>
            </a:r>
            <a:r>
              <a:rPr lang="en-US" sz="18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18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V</a:t>
            </a:r>
            <a:r>
              <a:rPr lang="en-US" sz="1800" dirty="0" smtClean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1800" dirty="0" smtClean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R</a:t>
            </a:r>
            <a:r>
              <a:rPr lang="en-US" sz="1800" dirty="0" smtClean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18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1800" dirty="0" smtClean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18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18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18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14888" y="5389324"/>
            <a:ext cx="2203772" cy="3100849"/>
          </a:xfrm>
          <a:prstGeom prst="rect">
            <a:avLst/>
          </a:prstGeom>
          <a:noFill/>
          <a:ln w="57150">
            <a:solidFill>
              <a:srgbClr val="E94579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Food</a:t>
            </a:r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Enchiladas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Movie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: P.S. I Love You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Book</a:t>
            </a:r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The Fault in our Stars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Color</a:t>
            </a:r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Purple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Drink</a:t>
            </a:r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Sweet Tea or Dr. Pepper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Season</a:t>
            </a:r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Summer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Sports</a:t>
            </a:r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Football (Go Cowboys!)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Fast Food</a:t>
            </a:r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Subway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Singer</a:t>
            </a:r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Ellie </a:t>
            </a:r>
            <a:r>
              <a:rPr lang="en-US" sz="1150" dirty="0" err="1" smtClean="0">
                <a:latin typeface="Harrington" pitchFamily="82" charset="0"/>
                <a:ea typeface="LLElementary2" panose="02000603000000000000" pitchFamily="2" charset="0"/>
              </a:rPr>
              <a:t>Goulding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Hobby</a:t>
            </a:r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Camping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Subject</a:t>
            </a:r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Reading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Store</a:t>
            </a:r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Hobby Lobby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Dessert: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Cake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Candy</a:t>
            </a:r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anything chocolate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  <a:sym typeface="Wingdings" pitchFamily="2" charset="2"/>
              </a:rPr>
              <a:t> 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>
                <a:latin typeface="Harrington" pitchFamily="82" charset="0"/>
                <a:ea typeface="LLElementary2" panose="02000603000000000000" pitchFamily="2" charset="0"/>
              </a:rPr>
              <a:t>Restaurant</a:t>
            </a:r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local-Tacos OJ; away-Olive Garden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  <a:p>
            <a:r>
              <a:rPr lang="en-US" sz="1150" b="1" dirty="0" smtClean="0">
                <a:latin typeface="Harrington" pitchFamily="82" charset="0"/>
                <a:ea typeface="LLElementary2" panose="02000603000000000000" pitchFamily="2" charset="0"/>
              </a:rPr>
              <a:t>Flower: </a:t>
            </a:r>
            <a:r>
              <a:rPr lang="en-US" sz="1150" dirty="0" smtClean="0">
                <a:latin typeface="Harrington" pitchFamily="82" charset="0"/>
                <a:ea typeface="LLElementary2" panose="02000603000000000000" pitchFamily="2" charset="0"/>
              </a:rPr>
              <a:t>Roses</a:t>
            </a:r>
            <a:endParaRPr lang="en-US" sz="1150" dirty="0">
              <a:latin typeface="Harrington" pitchFamily="82" charset="0"/>
              <a:ea typeface="LLElementary2" panose="02000603000000000000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4897" y="1348429"/>
            <a:ext cx="4455835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400" dirty="0" smtClean="0">
                <a:ln w="0"/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weet Pea" pitchFamily="2" charset="-128"/>
                <a:ea typeface="Sweet Pea" pitchFamily="2" charset="-128"/>
                <a:cs typeface="Sweet Pea" pitchFamily="2" charset="-128"/>
              </a:rPr>
              <a:t>Mrs. Bessie Pacheco</a:t>
            </a:r>
            <a:endParaRPr lang="en-US" sz="3400" b="0" cap="none" spc="0" dirty="0">
              <a:ln w="0"/>
              <a:solidFill>
                <a:schemeClr val="tx1"/>
              </a:solidFill>
              <a:effectLst>
                <a:glow rad="101600">
                  <a:srgbClr val="FFFFFF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weet Pea" pitchFamily="2" charset="-128"/>
              <a:ea typeface="Sweet Pea" pitchFamily="2" charset="-128"/>
              <a:cs typeface="Sweet Pea" pitchFamily="2" charset="-128"/>
            </a:endParaRPr>
          </a:p>
        </p:txBody>
      </p:sp>
      <p:pic>
        <p:nvPicPr>
          <p:cNvPr id="3078" name="Picture 6" descr="Image result for texas shape fun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81450" y="3943700"/>
            <a:ext cx="1368264" cy="1399825"/>
          </a:xfrm>
          <a:prstGeom prst="rect">
            <a:avLst/>
          </a:prstGeom>
          <a:noFill/>
        </p:spPr>
      </p:pic>
      <p:pic>
        <p:nvPicPr>
          <p:cNvPr id="1026" name="Picture 2" descr="Image result for Angelo State University 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4935" y="6181725"/>
            <a:ext cx="1152525" cy="1152525"/>
          </a:xfrm>
          <a:prstGeom prst="rect">
            <a:avLst/>
          </a:prstGeom>
          <a:noFill/>
        </p:spPr>
      </p:pic>
      <p:pic>
        <p:nvPicPr>
          <p:cNvPr id="18" name="Picture 17" descr="bessie1.JPG"/>
          <p:cNvPicPr>
            <a:picLocks noChangeAspect="1"/>
          </p:cNvPicPr>
          <p:nvPr/>
        </p:nvPicPr>
        <p:blipFill>
          <a:blip r:embed="rId8" cstate="print"/>
          <a:srcRect b="10665"/>
          <a:stretch>
            <a:fillRect/>
          </a:stretch>
        </p:blipFill>
        <p:spPr>
          <a:xfrm>
            <a:off x="133349" y="2117836"/>
            <a:ext cx="1914525" cy="1835039"/>
          </a:xfrm>
          <a:prstGeom prst="ellipse">
            <a:avLst/>
          </a:prstGeom>
          <a:ln w="381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33318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285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DeRoche</dc:creator>
  <cp:lastModifiedBy>angela.lujan</cp:lastModifiedBy>
  <cp:revision>53</cp:revision>
  <cp:lastPrinted>2016-07-05T13:17:46Z</cp:lastPrinted>
  <dcterms:created xsi:type="dcterms:W3CDTF">2014-08-04T18:27:05Z</dcterms:created>
  <dcterms:modified xsi:type="dcterms:W3CDTF">2018-08-09T19:26:58Z</dcterms:modified>
</cp:coreProperties>
</file>